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8"/>
  </p:notesMasterIdLst>
  <p:sldIdLst>
    <p:sldId id="268" r:id="rId2"/>
    <p:sldId id="256" r:id="rId3"/>
    <p:sldId id="267" r:id="rId4"/>
    <p:sldId id="263" r:id="rId5"/>
    <p:sldId id="264" r:id="rId6"/>
    <p:sldId id="265" r:id="rId7"/>
    <p:sldId id="269" r:id="rId8"/>
    <p:sldId id="270" r:id="rId9"/>
    <p:sldId id="257" r:id="rId10"/>
    <p:sldId id="258" r:id="rId11"/>
    <p:sldId id="259" r:id="rId12"/>
    <p:sldId id="260" r:id="rId13"/>
    <p:sldId id="261" r:id="rId14"/>
    <p:sldId id="266" r:id="rId15"/>
    <p:sldId id="271" r:id="rId16"/>
    <p:sldId id="26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2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2008</c:v>
                </c:pt>
              </c:strCache>
            </c:strRef>
          </c:tx>
          <c:invertIfNegative val="0"/>
          <c:cat>
            <c:strRef>
              <c:f>Sheet1!$A$2:$A$5</c:f>
              <c:strCache>
                <c:ptCount val="3"/>
                <c:pt idx="0">
                  <c:v>cross-contamination</c:v>
                </c:pt>
                <c:pt idx="1">
                  <c:v>death rates</c:v>
                </c:pt>
                <c:pt idx="2">
                  <c:v>hospitalization</c:v>
                </c:pt>
              </c:strCache>
            </c:strRef>
          </c:cat>
          <c:val>
            <c:numRef>
              <c:f>Sheet1!$B$2:$B$5</c:f>
              <c:numCache>
                <c:formatCode>General</c:formatCode>
                <c:ptCount val="4"/>
                <c:pt idx="0">
                  <c:v>3</c:v>
                </c:pt>
                <c:pt idx="1">
                  <c:v>2.5</c:v>
                </c:pt>
                <c:pt idx="2">
                  <c:v>2.5</c:v>
                </c:pt>
              </c:numCache>
            </c:numRef>
          </c:val>
        </c:ser>
        <c:ser>
          <c:idx val="1"/>
          <c:order val="1"/>
          <c:tx>
            <c:strRef>
              <c:f>Sheet1!$C$1</c:f>
              <c:strCache>
                <c:ptCount val="1"/>
                <c:pt idx="0">
                  <c:v>2013</c:v>
                </c:pt>
              </c:strCache>
            </c:strRef>
          </c:tx>
          <c:invertIfNegative val="0"/>
          <c:cat>
            <c:strRef>
              <c:f>Sheet1!$A$2:$A$5</c:f>
              <c:strCache>
                <c:ptCount val="3"/>
                <c:pt idx="0">
                  <c:v>cross-contamination</c:v>
                </c:pt>
                <c:pt idx="1">
                  <c:v>death rates</c:v>
                </c:pt>
                <c:pt idx="2">
                  <c:v>hospitalization</c:v>
                </c:pt>
              </c:strCache>
            </c:strRef>
          </c:cat>
          <c:val>
            <c:numRef>
              <c:f>Sheet1!$C$2:$C$5</c:f>
              <c:numCache>
                <c:formatCode>General</c:formatCode>
                <c:ptCount val="4"/>
                <c:pt idx="0">
                  <c:v>1.5</c:v>
                </c:pt>
                <c:pt idx="1">
                  <c:v>1.5</c:v>
                </c:pt>
                <c:pt idx="2">
                  <c:v>1</c:v>
                </c:pt>
              </c:numCache>
            </c:numRef>
          </c:val>
        </c:ser>
        <c:ser>
          <c:idx val="2"/>
          <c:order val="2"/>
          <c:tx>
            <c:strRef>
              <c:f>Sheet1!$D$1</c:f>
              <c:strCache>
                <c:ptCount val="1"/>
                <c:pt idx="0">
                  <c:v>2018</c:v>
                </c:pt>
              </c:strCache>
            </c:strRef>
          </c:tx>
          <c:invertIfNegative val="0"/>
          <c:cat>
            <c:strRef>
              <c:f>Sheet1!$A$2:$A$5</c:f>
              <c:strCache>
                <c:ptCount val="3"/>
                <c:pt idx="0">
                  <c:v>cross-contamination</c:v>
                </c:pt>
                <c:pt idx="1">
                  <c:v>death rates</c:v>
                </c:pt>
                <c:pt idx="2">
                  <c:v>hospitalization</c:v>
                </c:pt>
              </c:strCache>
            </c:strRef>
          </c:cat>
          <c:val>
            <c:numRef>
              <c:f>Sheet1!$D$2:$D$5</c:f>
              <c:numCache>
                <c:formatCode>General</c:formatCode>
                <c:ptCount val="4"/>
                <c:pt idx="0">
                  <c:v>0.5</c:v>
                </c:pt>
                <c:pt idx="1">
                  <c:v>0.5</c:v>
                </c:pt>
                <c:pt idx="2">
                  <c:v>0.5</c:v>
                </c:pt>
              </c:numCache>
            </c:numRef>
          </c:val>
        </c:ser>
        <c:dLbls>
          <c:showLegendKey val="0"/>
          <c:showVal val="0"/>
          <c:showCatName val="0"/>
          <c:showSerName val="0"/>
          <c:showPercent val="0"/>
          <c:showBubbleSize val="0"/>
        </c:dLbls>
        <c:gapWidth val="150"/>
        <c:axId val="394050264"/>
        <c:axId val="394051048"/>
      </c:barChart>
      <c:catAx>
        <c:axId val="394050264"/>
        <c:scaling>
          <c:orientation val="minMax"/>
        </c:scaling>
        <c:delete val="0"/>
        <c:axPos val="b"/>
        <c:numFmt formatCode="General" sourceLinked="1"/>
        <c:majorTickMark val="out"/>
        <c:minorTickMark val="none"/>
        <c:tickLblPos val="nextTo"/>
        <c:crossAx val="394051048"/>
        <c:crosses val="autoZero"/>
        <c:auto val="1"/>
        <c:lblAlgn val="ctr"/>
        <c:lblOffset val="100"/>
        <c:noMultiLvlLbl val="0"/>
      </c:catAx>
      <c:valAx>
        <c:axId val="394051048"/>
        <c:scaling>
          <c:orientation val="minMax"/>
        </c:scaling>
        <c:delete val="0"/>
        <c:axPos val="l"/>
        <c:majorGridlines/>
        <c:numFmt formatCode="General" sourceLinked="1"/>
        <c:majorTickMark val="out"/>
        <c:minorTickMark val="none"/>
        <c:tickLblPos val="nextTo"/>
        <c:crossAx val="394050264"/>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A1D56F-77F2-4C0A-8475-0FDAF43524CC}" type="datetimeFigureOut">
              <a:rPr lang="en-US" smtClean="0"/>
              <a:pPr/>
              <a:t>4/25/2018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E15CDD-7706-41CD-8CDB-A7CAEB13DD73}" type="slidenum">
              <a:rPr lang="en-US" smtClean="0"/>
              <a:pPr/>
              <a:t>‹#›</a:t>
            </a:fld>
            <a:endParaRPr lang="en-US"/>
          </a:p>
        </p:txBody>
      </p:sp>
    </p:spTree>
    <p:extLst>
      <p:ext uri="{BB962C8B-B14F-4D97-AF65-F5344CB8AC3E}">
        <p14:creationId xmlns:p14="http://schemas.microsoft.com/office/powerpoint/2010/main" val="916132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Reports by CDC have indicated that there is a high rate of</a:t>
            </a:r>
            <a:r>
              <a:rPr lang="en-US" baseline="0" dirty="0" smtClean="0"/>
              <a:t> deaths and hospitalization related to </a:t>
            </a:r>
            <a:r>
              <a:rPr lang="en-US" baseline="0" dirty="0" err="1" smtClean="0"/>
              <a:t>Foodborne</a:t>
            </a:r>
            <a:r>
              <a:rPr lang="en-US" baseline="0" dirty="0" smtClean="0"/>
              <a:t> illnesses. Most people happen to have gotten  the </a:t>
            </a:r>
            <a:r>
              <a:rPr lang="en-US" baseline="0" dirty="0" err="1" smtClean="0"/>
              <a:t>illneses</a:t>
            </a:r>
            <a:r>
              <a:rPr lang="en-US" baseline="0" dirty="0" smtClean="0"/>
              <a:t> for having consumed food in restaurants and commercial kitchens.</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3</a:t>
            </a:fld>
            <a:endParaRPr lang="en-US"/>
          </a:p>
        </p:txBody>
      </p:sp>
    </p:spTree>
    <p:extLst>
      <p:ext uri="{BB962C8B-B14F-4D97-AF65-F5344CB8AC3E}">
        <p14:creationId xmlns:p14="http://schemas.microsoft.com/office/powerpoint/2010/main" val="3595652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According</a:t>
            </a:r>
            <a:r>
              <a:rPr lang="en-US" baseline="0" dirty="0" smtClean="0"/>
              <a:t> to CDC about 128,00 individuals are hospitalized due to </a:t>
            </a:r>
            <a:r>
              <a:rPr lang="en-US" baseline="0" dirty="0" err="1" smtClean="0"/>
              <a:t>foodborne</a:t>
            </a:r>
            <a:r>
              <a:rPr lang="en-US" baseline="0" dirty="0" smtClean="0"/>
              <a:t> sicknesses. Additionally 300 die every year as a result.</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4</a:t>
            </a:fld>
            <a:endParaRPr lang="en-US"/>
          </a:p>
        </p:txBody>
      </p:sp>
    </p:spTree>
    <p:extLst>
      <p:ext uri="{BB962C8B-B14F-4D97-AF65-F5344CB8AC3E}">
        <p14:creationId xmlns:p14="http://schemas.microsoft.com/office/powerpoint/2010/main" val="1608420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study is to provide ways in which restaurants and commercial</a:t>
            </a:r>
            <a:r>
              <a:rPr lang="en-US" baseline="0" dirty="0" smtClean="0"/>
              <a:t> can keep their kitchens clean and have a safe procedure in preparing food to enhance food safety</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5</a:t>
            </a:fld>
            <a:endParaRPr lang="en-US"/>
          </a:p>
        </p:txBody>
      </p:sp>
    </p:spTree>
    <p:extLst>
      <p:ext uri="{BB962C8B-B14F-4D97-AF65-F5344CB8AC3E}">
        <p14:creationId xmlns:p14="http://schemas.microsoft.com/office/powerpoint/2010/main" val="3098474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Washing hands,</a:t>
            </a:r>
            <a:r>
              <a:rPr lang="en-US" baseline="0" dirty="0" smtClean="0"/>
              <a:t> washing food stuff, proper storage of foods and wearing gloves would help enhance food safety in restaurants and commercial kitchens.</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6</a:t>
            </a:fld>
            <a:endParaRPr lang="en-US"/>
          </a:p>
        </p:txBody>
      </p:sp>
    </p:spTree>
    <p:extLst>
      <p:ext uri="{BB962C8B-B14F-4D97-AF65-F5344CB8AC3E}">
        <p14:creationId xmlns:p14="http://schemas.microsoft.com/office/powerpoint/2010/main" val="2906384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report shows</a:t>
            </a:r>
            <a:r>
              <a:rPr lang="en-US" baseline="0" dirty="0" smtClean="0"/>
              <a:t> the cross contamination , death and hospitalization rates for the last 10 years as food safety tips are put to consideration.  The rates have reduced significantly since 2008 after  restaurants have  followed the food safety tips.</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7</a:t>
            </a:fld>
            <a:endParaRPr lang="en-US"/>
          </a:p>
        </p:txBody>
      </p:sp>
    </p:spTree>
    <p:extLst>
      <p:ext uri="{BB962C8B-B14F-4D97-AF65-F5344CB8AC3E}">
        <p14:creationId xmlns:p14="http://schemas.microsoft.com/office/powerpoint/2010/main" val="2146675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Putting</a:t>
            </a:r>
            <a:r>
              <a:rPr lang="en-US" baseline="0" dirty="0" smtClean="0"/>
              <a:t> food safety into consideration would  help to reduce chances of putting customers and staff </a:t>
            </a:r>
            <a:r>
              <a:rPr lang="en-US" baseline="0" dirty="0" err="1" smtClean="0"/>
              <a:t>healt</a:t>
            </a:r>
            <a:r>
              <a:rPr lang="en-US" baseline="0" dirty="0" smtClean="0"/>
              <a:t> at risk</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8</a:t>
            </a:fld>
            <a:endParaRPr lang="en-US"/>
          </a:p>
        </p:txBody>
      </p:sp>
    </p:spTree>
    <p:extLst>
      <p:ext uri="{BB962C8B-B14F-4D97-AF65-F5344CB8AC3E}">
        <p14:creationId xmlns:p14="http://schemas.microsoft.com/office/powerpoint/2010/main" val="3795177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Washing hands is the number one food</a:t>
            </a:r>
            <a:r>
              <a:rPr lang="en-US" baseline="0" dirty="0" smtClean="0"/>
              <a:t> safety tip that kitchen employees should put into consideration before touching any food in the kitchen.</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9</a:t>
            </a:fld>
            <a:endParaRPr lang="en-US"/>
          </a:p>
        </p:txBody>
      </p:sp>
    </p:spTree>
    <p:extLst>
      <p:ext uri="{BB962C8B-B14F-4D97-AF65-F5344CB8AC3E}">
        <p14:creationId xmlns:p14="http://schemas.microsoft.com/office/powerpoint/2010/main" val="3932503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is important not to let sick workers prepare food.</a:t>
            </a:r>
            <a:r>
              <a:rPr lang="en-US" baseline="0" dirty="0" smtClean="0"/>
              <a:t> This is because it exposes the food to germs putting everyone’s health at risk.</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10</a:t>
            </a:fld>
            <a:endParaRPr lang="en-US"/>
          </a:p>
        </p:txBody>
      </p:sp>
    </p:spTree>
    <p:extLst>
      <p:ext uri="{BB962C8B-B14F-4D97-AF65-F5344CB8AC3E}">
        <p14:creationId xmlns:p14="http://schemas.microsoft.com/office/powerpoint/2010/main" val="423213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 of gloves when handling food is imperative. It  prevents direct contact with the food that the customer is going</a:t>
            </a:r>
            <a:r>
              <a:rPr lang="en-US" baseline="0" dirty="0" smtClean="0"/>
              <a:t> to eat. This ensures that if there was any germs on the hands it will not reach the food.</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11</a:t>
            </a:fld>
            <a:endParaRPr lang="en-US"/>
          </a:p>
        </p:txBody>
      </p:sp>
    </p:spTree>
    <p:extLst>
      <p:ext uri="{BB962C8B-B14F-4D97-AF65-F5344CB8AC3E}">
        <p14:creationId xmlns:p14="http://schemas.microsoft.com/office/powerpoint/2010/main" val="436678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Foods</a:t>
            </a:r>
            <a:r>
              <a:rPr lang="en-US" baseline="0" dirty="0" smtClean="0"/>
              <a:t> should be washed properly.  The supply chain is long. Food could be contaminated anywhere before reaching the restaurant.</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12</a:t>
            </a:fld>
            <a:endParaRPr lang="en-US"/>
          </a:p>
        </p:txBody>
      </p:sp>
    </p:spTree>
    <p:extLst>
      <p:ext uri="{BB962C8B-B14F-4D97-AF65-F5344CB8AC3E}">
        <p14:creationId xmlns:p14="http://schemas.microsoft.com/office/powerpoint/2010/main" val="1682328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Cooking at right temperature</a:t>
            </a:r>
            <a:r>
              <a:rPr lang="en-US" baseline="0" dirty="0" smtClean="0"/>
              <a:t> ensures that food does not get contaminated by germs that prefer certain temperature levels in different foods. </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13</a:t>
            </a:fld>
            <a:endParaRPr lang="en-US"/>
          </a:p>
        </p:txBody>
      </p:sp>
    </p:spTree>
    <p:extLst>
      <p:ext uri="{BB962C8B-B14F-4D97-AF65-F5344CB8AC3E}">
        <p14:creationId xmlns:p14="http://schemas.microsoft.com/office/powerpoint/2010/main" val="2124331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is imperative to put food safety first</a:t>
            </a:r>
            <a:r>
              <a:rPr lang="en-US" baseline="0" dirty="0" smtClean="0"/>
              <a:t> and avoid putting customers and staff  health at risk.</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14</a:t>
            </a:fld>
            <a:endParaRPr lang="en-US"/>
          </a:p>
        </p:txBody>
      </p:sp>
    </p:spTree>
    <p:extLst>
      <p:ext uri="{BB962C8B-B14F-4D97-AF65-F5344CB8AC3E}">
        <p14:creationId xmlns:p14="http://schemas.microsoft.com/office/powerpoint/2010/main" val="3772029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food safety reduces the cases of </a:t>
            </a:r>
            <a:r>
              <a:rPr lang="en-US" dirty="0" err="1" smtClean="0"/>
              <a:t>foodborne</a:t>
            </a:r>
            <a:r>
              <a:rPr lang="en-US" dirty="0" smtClean="0"/>
              <a:t> illnesses.</a:t>
            </a:r>
            <a:r>
              <a:rPr lang="en-US" baseline="0" dirty="0" smtClean="0"/>
              <a:t> Making sure that staff understand that and follow the food safety tips to the letter </a:t>
            </a:r>
            <a:r>
              <a:rPr lang="en-US" baseline="0" smtClean="0"/>
              <a:t>is key.</a:t>
            </a:r>
            <a:endParaRPr lang="en-US" dirty="0"/>
          </a:p>
        </p:txBody>
      </p:sp>
      <p:sp>
        <p:nvSpPr>
          <p:cNvPr id="4" name="Slide Number Placeholder 3"/>
          <p:cNvSpPr>
            <a:spLocks noGrp="1"/>
          </p:cNvSpPr>
          <p:nvPr>
            <p:ph type="sldNum" sz="quarter" idx="10"/>
          </p:nvPr>
        </p:nvSpPr>
        <p:spPr/>
        <p:txBody>
          <a:bodyPr/>
          <a:lstStyle/>
          <a:p>
            <a:fld id="{56E15CDD-7706-41CD-8CDB-A7CAEB13DD73}" type="slidenum">
              <a:rPr lang="en-US" smtClean="0"/>
              <a:pPr/>
              <a:t>15</a:t>
            </a:fld>
            <a:endParaRPr lang="en-US"/>
          </a:p>
        </p:txBody>
      </p:sp>
    </p:spTree>
    <p:extLst>
      <p:ext uri="{BB962C8B-B14F-4D97-AF65-F5344CB8AC3E}">
        <p14:creationId xmlns:p14="http://schemas.microsoft.com/office/powerpoint/2010/main" val="2981090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B034E5B-6FF6-44D7-9F3E-431874361E06}" type="datetimeFigureOut">
              <a:rPr lang="en-US" smtClean="0"/>
              <a:pPr/>
              <a:t>4/25/2018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C2A97F78-AAD9-4F3B-A34C-4F4E0D516BD4}"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034E5B-6FF6-44D7-9F3E-431874361E06}" type="datetimeFigureOut">
              <a:rPr lang="en-US" smtClean="0"/>
              <a:pPr/>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7F78-AAD9-4F3B-A34C-4F4E0D516B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B034E5B-6FF6-44D7-9F3E-431874361E06}" type="datetimeFigureOut">
              <a:rPr lang="en-US" smtClean="0"/>
              <a:pPr/>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C2A97F78-AAD9-4F3B-A34C-4F4E0D516BD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B034E5B-6FF6-44D7-9F3E-431874361E06}" type="datetimeFigureOut">
              <a:rPr lang="en-US" smtClean="0"/>
              <a:pPr/>
              <a:t>4/25/2018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97F78-AAD9-4F3B-A34C-4F4E0D516B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B034E5B-6FF6-44D7-9F3E-431874361E06}" type="datetimeFigureOut">
              <a:rPr lang="en-US" smtClean="0"/>
              <a:pPr/>
              <a:t>4/25/2018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A97F78-AAD9-4F3B-A34C-4F4E0D516BD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B034E5B-6FF6-44D7-9F3E-431874361E06}" type="datetimeFigureOut">
              <a:rPr lang="en-US" smtClean="0"/>
              <a:pPr/>
              <a:t>4/25/2018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A97F78-AAD9-4F3B-A34C-4F4E0D516B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34E5B-6FF6-44D7-9F3E-431874361E06}" type="datetimeFigureOut">
              <a:rPr lang="en-US" smtClean="0"/>
              <a:pPr/>
              <a:t>4/25/2018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A97F78-AAD9-4F3B-A34C-4F4E0D516B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B034E5B-6FF6-44D7-9F3E-431874361E06}" type="datetimeFigureOut">
              <a:rPr lang="en-US" smtClean="0"/>
              <a:pPr/>
              <a:t>4/25/2018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97F78-AAD9-4F3B-A34C-4F4E0D516B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B034E5B-6FF6-44D7-9F3E-431874361E06}" type="datetimeFigureOut">
              <a:rPr lang="en-US" smtClean="0"/>
              <a:pPr/>
              <a:t>4/25/2018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97F78-AAD9-4F3B-A34C-4F4E0D516B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034E5B-6FF6-44D7-9F3E-431874361E06}" type="datetimeFigureOut">
              <a:rPr lang="en-US" smtClean="0"/>
              <a:pPr/>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7F78-AAD9-4F3B-A34C-4F4E0D516B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B034E5B-6FF6-44D7-9F3E-431874361E06}" type="datetimeFigureOut">
              <a:rPr lang="en-US" smtClean="0"/>
              <a:pPr/>
              <a:t>4/25/2018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97F78-AAD9-4F3B-A34C-4F4E0D516BD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0B034E5B-6FF6-44D7-9F3E-431874361E06}" type="datetimeFigureOut">
              <a:rPr lang="en-US" smtClean="0"/>
              <a:pPr/>
              <a:t>4/25/2018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2A97F78-AAD9-4F3B-A34C-4F4E0D516BD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533400"/>
            <a:ext cx="8229600" cy="3200400"/>
          </a:xfrm>
        </p:spPr>
        <p:txBody>
          <a:bodyPr>
            <a:normAutofit fontScale="90000"/>
          </a:bodyPr>
          <a:lstStyle/>
          <a:p>
            <a:r>
              <a:rPr lang="en-US" dirty="0" smtClean="0">
                <a:solidFill>
                  <a:srgbClr val="FF0000"/>
                </a:solidFill>
              </a:rPr>
              <a:t/>
            </a:r>
            <a:br>
              <a:rPr lang="en-US" dirty="0" smtClean="0">
                <a:solidFill>
                  <a:srgbClr val="FF0000"/>
                </a:solidFill>
              </a:rPr>
            </a:br>
            <a:r>
              <a:rPr lang="en-US" dirty="0" smtClean="0">
                <a:solidFill>
                  <a:srgbClr val="FF0000"/>
                </a:solidFill>
              </a:rPr>
              <a:t/>
            </a:r>
            <a:br>
              <a:rPr lang="en-US" dirty="0" smtClean="0">
                <a:solidFill>
                  <a:srgbClr val="FF0000"/>
                </a:solidFill>
              </a:rPr>
            </a:br>
            <a:r>
              <a:rPr lang="en-US" dirty="0" smtClean="0">
                <a:solidFill>
                  <a:srgbClr val="FF0000"/>
                </a:solidFill>
              </a:rPr>
              <a:t/>
            </a:r>
            <a:br>
              <a:rPr lang="en-US" dirty="0" smtClean="0">
                <a:solidFill>
                  <a:srgbClr val="FF0000"/>
                </a:solidFill>
              </a:rPr>
            </a:br>
            <a:r>
              <a:rPr lang="en-US" dirty="0" smtClean="0">
                <a:solidFill>
                  <a:srgbClr val="FF0000"/>
                </a:solidFill>
              </a:rPr>
              <a:t>FOOD SAFETY IN Arby’s fast food RESTAURANT IN Indiana and other commercial KITCHENs.</a:t>
            </a:r>
            <a:r>
              <a:rPr lang="en-US" dirty="0" smtClean="0"/>
              <a:t/>
            </a:r>
            <a:br>
              <a:rPr lang="en-US" dirty="0" smtClean="0"/>
            </a:br>
            <a:endParaRPr lang="en-US" dirty="0"/>
          </a:p>
        </p:txBody>
      </p:sp>
      <p:sp>
        <p:nvSpPr>
          <p:cNvPr id="3" name="Subtitle 2"/>
          <p:cNvSpPr>
            <a:spLocks noGrp="1"/>
          </p:cNvSpPr>
          <p:nvPr>
            <p:ph type="subTitle" idx="1"/>
          </p:nvPr>
        </p:nvSpPr>
        <p:spPr/>
        <p:txBody>
          <a:bodyPr/>
          <a:lstStyle/>
          <a:p>
            <a:endParaRPr lang="en-US" dirty="0"/>
          </a:p>
        </p:txBody>
      </p:sp>
      <p:pic>
        <p:nvPicPr>
          <p:cNvPr id="4" name="Picture 3" descr="Image result for food safety in restaurant kitchen"/>
          <p:cNvPicPr/>
          <p:nvPr/>
        </p:nvPicPr>
        <p:blipFill>
          <a:blip r:embed="rId2"/>
          <a:srcRect/>
          <a:stretch>
            <a:fillRect/>
          </a:stretch>
        </p:blipFill>
        <p:spPr bwMode="auto">
          <a:xfrm>
            <a:off x="2200275" y="2590800"/>
            <a:ext cx="4743450" cy="3429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a:t>
            </a:r>
            <a:endParaRPr lang="en-US" dirty="0"/>
          </a:p>
        </p:txBody>
      </p:sp>
      <p:sp>
        <p:nvSpPr>
          <p:cNvPr id="3" name="Subtitle 2"/>
          <p:cNvSpPr>
            <a:spLocks noGrp="1"/>
          </p:cNvSpPr>
          <p:nvPr>
            <p:ph type="subTitle" idx="1"/>
          </p:nvPr>
        </p:nvSpPr>
        <p:spPr>
          <a:xfrm>
            <a:off x="1371600" y="3200400"/>
            <a:ext cx="6400800" cy="3352800"/>
          </a:xfrm>
        </p:spPr>
        <p:txBody>
          <a:bodyPr>
            <a:normAutofit/>
          </a:bodyPr>
          <a:lstStyle/>
          <a:p>
            <a:endParaRPr lang="en-US" dirty="0" smtClean="0"/>
          </a:p>
          <a:p>
            <a:pPr algn="l"/>
            <a:r>
              <a:rPr lang="en-US" dirty="0" smtClean="0"/>
              <a:t>Team members:</a:t>
            </a:r>
          </a:p>
          <a:p>
            <a:pPr algn="l"/>
            <a:r>
              <a:rPr lang="en-US" dirty="0" smtClean="0"/>
              <a:t>Audience: Arby’s fast food restaurant and other commercial kitchens </a:t>
            </a:r>
          </a:p>
          <a:p>
            <a:pPr algn="l"/>
            <a:r>
              <a:rPr lang="en-US" dirty="0" smtClean="0">
                <a:solidFill>
                  <a:srgbClr val="FF0000"/>
                </a:solidFill>
              </a:rPr>
              <a:t>FOOD SAFETY IN ARBY’S FAST FOOD RESTAURANT AND OTHER COMMERCIAL KITCHENS </a:t>
            </a:r>
            <a:endParaRPr lang="en-US" dirty="0" smtClean="0"/>
          </a:p>
          <a:p>
            <a:pPr algn="l"/>
            <a:endParaRPr lang="en-US" dirty="0"/>
          </a:p>
          <a:p>
            <a:endParaRPr lang="en-US" dirty="0"/>
          </a:p>
          <a:p>
            <a:endParaRPr lang="en-US" dirty="0" smtClean="0"/>
          </a:p>
          <a:p>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a:t>
            </a:r>
            <a:endParaRPr lang="en-US" dirty="0"/>
          </a:p>
        </p:txBody>
      </p:sp>
      <p:sp>
        <p:nvSpPr>
          <p:cNvPr id="3" name="Content Placeholder 2"/>
          <p:cNvSpPr>
            <a:spLocks noGrp="1"/>
          </p:cNvSpPr>
          <p:nvPr>
            <p:ph idx="1"/>
          </p:nvPr>
        </p:nvSpPr>
        <p:spPr/>
        <p:txBody>
          <a:bodyPr/>
          <a:lstStyle/>
          <a:p>
            <a:r>
              <a:rPr lang="en-US" dirty="0" smtClean="0"/>
              <a:t>Customers dying from </a:t>
            </a:r>
            <a:r>
              <a:rPr lang="en-US" dirty="0" err="1" smtClean="0"/>
              <a:t>foodborne</a:t>
            </a:r>
            <a:r>
              <a:rPr lang="en-US" dirty="0" smtClean="0"/>
              <a:t> illnesses</a:t>
            </a:r>
          </a:p>
          <a:p>
            <a:r>
              <a:rPr lang="en-US" dirty="0" smtClean="0"/>
              <a:t>Customers hospitalized due to food poisoning</a:t>
            </a:r>
          </a:p>
          <a:p>
            <a:r>
              <a:rPr lang="en-US" dirty="0" smtClean="0"/>
              <a:t>Cross contamination in restaurants and commercial kitchens.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Statement </a:t>
            </a:r>
            <a:endParaRPr lang="en-US" dirty="0"/>
          </a:p>
        </p:txBody>
      </p:sp>
      <p:sp>
        <p:nvSpPr>
          <p:cNvPr id="3" name="Content Placeholder 2"/>
          <p:cNvSpPr>
            <a:spLocks noGrp="1"/>
          </p:cNvSpPr>
          <p:nvPr>
            <p:ph idx="1"/>
          </p:nvPr>
        </p:nvSpPr>
        <p:spPr/>
        <p:txBody>
          <a:bodyPr/>
          <a:lstStyle/>
          <a:p>
            <a:r>
              <a:rPr lang="en-US" dirty="0" smtClean="0"/>
              <a:t>The Central for Disease Control says that nearly 1 person out of 6 die out of insufficient food safety.</a:t>
            </a:r>
          </a:p>
          <a:p>
            <a:r>
              <a:rPr lang="en-US" dirty="0" smtClean="0"/>
              <a:t>About 128,000 are hospitalized as a result and 3,000 die each year.</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p:txBody>
          <a:bodyPr/>
          <a:lstStyle/>
          <a:p>
            <a:r>
              <a:rPr lang="en-US" dirty="0" smtClean="0"/>
              <a:t>This study intends to provide tips that restaurant kitchens can apply to help minimize and possibly put an end to people dying due meager food safety.</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t>
            </a:r>
            <a:endParaRPr lang="en-US" dirty="0"/>
          </a:p>
        </p:txBody>
      </p:sp>
      <p:sp>
        <p:nvSpPr>
          <p:cNvPr id="3" name="Content Placeholder 2"/>
          <p:cNvSpPr>
            <a:spLocks noGrp="1"/>
          </p:cNvSpPr>
          <p:nvPr>
            <p:ph idx="1"/>
          </p:nvPr>
        </p:nvSpPr>
        <p:spPr/>
        <p:txBody>
          <a:bodyPr>
            <a:normAutofit lnSpcReduction="10000"/>
          </a:bodyPr>
          <a:lstStyle/>
          <a:p>
            <a:r>
              <a:rPr lang="en-US" dirty="0" smtClean="0"/>
              <a:t>Some of the issues to be discussed in this presentation are the factors that lead to </a:t>
            </a:r>
            <a:r>
              <a:rPr lang="en-US" dirty="0" err="1" smtClean="0"/>
              <a:t>foodborne</a:t>
            </a:r>
            <a:r>
              <a:rPr lang="en-US" dirty="0" smtClean="0"/>
              <a:t> diseases in Arby’s fast food restaurant in Indiana, as well as the commercial kitchens in general. It also discusses what can be done to enhance zero </a:t>
            </a:r>
            <a:r>
              <a:rPr lang="en-US" dirty="0" err="1" smtClean="0"/>
              <a:t>foodborne</a:t>
            </a:r>
            <a:r>
              <a:rPr lang="en-US" dirty="0" smtClean="0"/>
              <a:t> illnesses. Some of the factors to be considered include; hand washing, proper washing of food, the use of gloves,  keeping sick workers away from food preparation, food storage and safe food temperatures.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graphicFrame>
        <p:nvGraphicFramePr>
          <p:cNvPr id="4" name="Content Placeholder 3"/>
          <p:cNvGraphicFramePr>
            <a:graphicFrameLocks noGrp="1"/>
          </p:cNvGraphicFramePr>
          <p:nvPr>
            <p:ph idx="1"/>
          </p:nvPr>
        </p:nvGraphicFramePr>
        <p:xfrm>
          <a:off x="457200" y="1600200"/>
          <a:ext cx="8229600" cy="47085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food safety</a:t>
            </a:r>
            <a:endParaRPr lang="en-US" dirty="0"/>
          </a:p>
        </p:txBody>
      </p:sp>
      <p:sp>
        <p:nvSpPr>
          <p:cNvPr id="3" name="Content Placeholder 2"/>
          <p:cNvSpPr>
            <a:spLocks noGrp="1"/>
          </p:cNvSpPr>
          <p:nvPr>
            <p:ph idx="1"/>
          </p:nvPr>
        </p:nvSpPr>
        <p:spPr/>
        <p:txBody>
          <a:bodyPr/>
          <a:lstStyle/>
          <a:p>
            <a:r>
              <a:rPr lang="en-US" dirty="0" smtClean="0"/>
              <a:t>Reduction in cross contamination cases</a:t>
            </a:r>
          </a:p>
          <a:p>
            <a:r>
              <a:rPr lang="en-US" dirty="0" smtClean="0"/>
              <a:t>Minimization of </a:t>
            </a:r>
            <a:r>
              <a:rPr lang="en-US" dirty="0" err="1" smtClean="0"/>
              <a:t>foodborne</a:t>
            </a:r>
            <a:r>
              <a:rPr lang="en-US" dirty="0" smtClean="0"/>
              <a:t> illnesses</a:t>
            </a:r>
          </a:p>
          <a:p>
            <a:r>
              <a:rPr lang="en-US" dirty="0" smtClean="0"/>
              <a:t>Minimization deaths due to meager food safety</a:t>
            </a:r>
          </a:p>
          <a:p>
            <a:r>
              <a:rPr lang="en-US" dirty="0" smtClean="0"/>
              <a:t>Reduction in </a:t>
            </a:r>
            <a:r>
              <a:rPr lang="en-US" dirty="0" err="1" smtClean="0"/>
              <a:t>fodborne</a:t>
            </a:r>
            <a:r>
              <a:rPr lang="en-US" dirty="0" smtClean="0"/>
              <a:t> illnesses hospitalization cases</a:t>
            </a:r>
          </a:p>
          <a:p>
            <a:r>
              <a:rPr lang="en-US" dirty="0" smtClean="0"/>
              <a:t>Minimization of health risk to kitchen staff and customers in general.</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FOOD SAFETY IN RESTAURANT KITCHEN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Promoting hand wash is imperative for restaurant kitchens.</a:t>
            </a:r>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This would be promoted by establishing a hand washing station for employees.</a:t>
            </a:r>
          </a:p>
          <a:p>
            <a:r>
              <a:rPr lang="en-US" dirty="0" smtClean="0"/>
              <a:t>This would minimize cross-contamination by having employees washing hands before touching any food.</a:t>
            </a:r>
          </a:p>
          <a:p>
            <a:r>
              <a:rPr lang="en-US" dirty="0" smtClean="0"/>
              <a:t>Even the smallest bacteria can make one sick if its on a piece of food. Hand washing is key.</a:t>
            </a:r>
            <a:endParaRPr lang="en-US" dirty="0"/>
          </a:p>
        </p:txBody>
      </p:sp>
      <p:pic>
        <p:nvPicPr>
          <p:cNvPr id="5" name="Picture 4" descr="Image result for washing food properly in a restaurant"/>
          <p:cNvPicPr/>
          <p:nvPr/>
        </p:nvPicPr>
        <p:blipFill>
          <a:blip r:embed="rId3"/>
          <a:srcRect/>
          <a:stretch>
            <a:fillRect/>
          </a:stretch>
        </p:blipFill>
        <p:spPr bwMode="auto">
          <a:xfrm>
            <a:off x="1447800" y="1981200"/>
            <a:ext cx="3733800" cy="2362200"/>
          </a:xfrm>
          <a:prstGeom prst="rect">
            <a:avLst/>
          </a:prstGeom>
          <a:noFill/>
          <a:ln w="9525">
            <a:noFill/>
            <a:miter lim="800000"/>
            <a:headEnd/>
            <a:tailEnd/>
          </a:ln>
        </p:spPr>
      </p:pic>
      <p:sp>
        <p:nvSpPr>
          <p:cNvPr id="6" name="Rectangle 5"/>
          <p:cNvSpPr/>
          <p:nvPr/>
        </p:nvSpPr>
        <p:spPr>
          <a:xfrm>
            <a:off x="5715000" y="3429000"/>
            <a:ext cx="27432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Image  courtesy of modpizza.com</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FOOD SAFETY IN RESTAURANT KITCHEN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Sick workers should not be allowed to make food.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When workers at a restaurant are suffering from suffering or diarrhea, they should be kept away from food.</a:t>
            </a:r>
          </a:p>
          <a:p>
            <a:r>
              <a:rPr lang="en-US" dirty="0" smtClean="0"/>
              <a:t>If they happen to prepare food, they are putting customers’ health at risk.</a:t>
            </a:r>
          </a:p>
          <a:p>
            <a:r>
              <a:rPr lang="en-US" dirty="0" smtClean="0"/>
              <a:t>This should be common sense for restaurant owners, they do not need safety tips to  know that.</a:t>
            </a:r>
            <a:endParaRPr lang="en-US" dirty="0"/>
          </a:p>
        </p:txBody>
      </p:sp>
      <p:pic>
        <p:nvPicPr>
          <p:cNvPr id="4" name="Picture 3" descr="Image result for sick workers in a restaurant kitchen"/>
          <p:cNvPicPr/>
          <p:nvPr/>
        </p:nvPicPr>
        <p:blipFill>
          <a:blip r:embed="rId3"/>
          <a:srcRect/>
          <a:stretch>
            <a:fillRect/>
          </a:stretch>
        </p:blipFill>
        <p:spPr bwMode="auto">
          <a:xfrm>
            <a:off x="2514601" y="1905001"/>
            <a:ext cx="3352799" cy="2514599"/>
          </a:xfrm>
          <a:prstGeom prst="rect">
            <a:avLst/>
          </a:prstGeom>
          <a:noFill/>
          <a:ln w="9525">
            <a:noFill/>
            <a:miter lim="800000"/>
            <a:headEnd/>
            <a:tailEnd/>
          </a:ln>
        </p:spPr>
      </p:pic>
      <p:sp>
        <p:nvSpPr>
          <p:cNvPr id="5" name="Rectangle 4"/>
          <p:cNvSpPr/>
          <p:nvPr/>
        </p:nvSpPr>
        <p:spPr>
          <a:xfrm>
            <a:off x="5943600" y="3352800"/>
            <a:ext cx="27432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Image  courtesy of modpizza.com</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FOOD SAFETY IN RESTAURANT KITCHEN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Use of gloves should be embraced.</a:t>
            </a:r>
          </a:p>
          <a:p>
            <a:r>
              <a:rPr lang="en-US" dirty="0" smtClean="0"/>
              <a:t>Workers in restaurant kitchens should be wearing gloves when preparing food.</a:t>
            </a:r>
          </a:p>
          <a:p>
            <a:endParaRPr lang="en-US" dirty="0"/>
          </a:p>
          <a:p>
            <a:endParaRPr lang="en-US" dirty="0" smtClean="0"/>
          </a:p>
          <a:p>
            <a:endParaRPr lang="en-US" dirty="0"/>
          </a:p>
          <a:p>
            <a:endParaRPr lang="en-US" dirty="0" smtClean="0"/>
          </a:p>
          <a:p>
            <a:endParaRPr lang="en-US" dirty="0" smtClean="0"/>
          </a:p>
          <a:p>
            <a:r>
              <a:rPr lang="en-US" dirty="0" smtClean="0"/>
              <a:t>However, they cannot use the same gloves for different ingredients. They have to change when moving from one ingredient to another.</a:t>
            </a:r>
          </a:p>
          <a:p>
            <a:r>
              <a:rPr lang="en-US" dirty="0" smtClean="0"/>
              <a:t>In the event they don’t change the gloves, they can spread contaminants to customers food which may result to food poisoning</a:t>
            </a:r>
          </a:p>
          <a:p>
            <a:endParaRPr lang="en-US" dirty="0" smtClean="0"/>
          </a:p>
          <a:p>
            <a:endParaRPr lang="en-US" dirty="0"/>
          </a:p>
        </p:txBody>
      </p:sp>
      <p:pic>
        <p:nvPicPr>
          <p:cNvPr id="4" name="Picture 3" descr="food safety tips"/>
          <p:cNvPicPr/>
          <p:nvPr/>
        </p:nvPicPr>
        <p:blipFill>
          <a:blip r:embed="rId3"/>
          <a:srcRect/>
          <a:stretch>
            <a:fillRect/>
          </a:stretch>
        </p:blipFill>
        <p:spPr bwMode="auto">
          <a:xfrm>
            <a:off x="3810000" y="2209800"/>
            <a:ext cx="4114800" cy="2057399"/>
          </a:xfrm>
          <a:prstGeom prst="rect">
            <a:avLst/>
          </a:prstGeom>
          <a:noFill/>
          <a:ln w="9525">
            <a:noFill/>
            <a:miter lim="800000"/>
            <a:headEnd/>
            <a:tailEnd/>
          </a:ln>
        </p:spPr>
      </p:pic>
      <p:sp>
        <p:nvSpPr>
          <p:cNvPr id="5" name="Rectangle 4"/>
          <p:cNvSpPr/>
          <p:nvPr/>
        </p:nvSpPr>
        <p:spPr>
          <a:xfrm>
            <a:off x="3124200" y="4038600"/>
            <a:ext cx="914400" cy="2285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029269" y="3124200"/>
            <a:ext cx="27432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Image  courtesy of Mcdonalds.com</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FOOD SAFETY IN RESTAURANT KITCHEN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Food should be washed properly.</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Foods such as fruits and vegetables should be washed properly.</a:t>
            </a:r>
          </a:p>
          <a:p>
            <a:r>
              <a:rPr lang="en-US" dirty="0" smtClean="0"/>
              <a:t>Even if the vegetables will be peeled or skinned, they require thorough washing  or the workers risk spreading contamination to customers.</a:t>
            </a:r>
            <a:endParaRPr lang="en-US" dirty="0"/>
          </a:p>
        </p:txBody>
      </p:sp>
      <p:pic>
        <p:nvPicPr>
          <p:cNvPr id="4" name="Picture 3" descr="Image result for washing food properly in a restaurant"/>
          <p:cNvPicPr/>
          <p:nvPr/>
        </p:nvPicPr>
        <p:blipFill>
          <a:blip r:embed="rId3"/>
          <a:srcRect/>
          <a:stretch>
            <a:fillRect/>
          </a:stretch>
        </p:blipFill>
        <p:spPr bwMode="auto">
          <a:xfrm>
            <a:off x="838200" y="1981200"/>
            <a:ext cx="4724400" cy="2286000"/>
          </a:xfrm>
          <a:prstGeom prst="rect">
            <a:avLst/>
          </a:prstGeom>
          <a:noFill/>
          <a:ln w="9525">
            <a:noFill/>
            <a:miter lim="800000"/>
            <a:headEnd/>
            <a:tailEnd/>
          </a:ln>
        </p:spPr>
      </p:pic>
      <p:sp>
        <p:nvSpPr>
          <p:cNvPr id="5" name="Rectangle 4"/>
          <p:cNvSpPr/>
          <p:nvPr/>
        </p:nvSpPr>
        <p:spPr>
          <a:xfrm>
            <a:off x="5572836" y="3124200"/>
            <a:ext cx="27432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Image  courtesy of Mcdonalds.com</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FOOD SAFETY IN RESTAURANT KITCHEN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Food should be cooked to the right temperature.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It is an imperative tip to know safe food temperature zones.</a:t>
            </a:r>
          </a:p>
          <a:p>
            <a:r>
              <a:rPr lang="en-US" dirty="0" smtClean="0"/>
              <a:t>For instance beef should be at 155 degrees for 15 seconds.</a:t>
            </a:r>
          </a:p>
          <a:p>
            <a:r>
              <a:rPr lang="en-US" dirty="0" smtClean="0"/>
              <a:t>This is to prevent </a:t>
            </a:r>
            <a:r>
              <a:rPr lang="en-US" i="1" dirty="0" smtClean="0"/>
              <a:t>E-coli </a:t>
            </a:r>
            <a:r>
              <a:rPr lang="en-US" dirty="0" smtClean="0"/>
              <a:t>found in food ground which accounts for many cases of food illnesses. </a:t>
            </a:r>
          </a:p>
          <a:p>
            <a:endParaRPr lang="en-US" i="1" dirty="0"/>
          </a:p>
        </p:txBody>
      </p:sp>
      <p:pic>
        <p:nvPicPr>
          <p:cNvPr id="4" name="Picture 3" descr="Image result for right temperatures of food in restaurant kitchen"/>
          <p:cNvPicPr/>
          <p:nvPr/>
        </p:nvPicPr>
        <p:blipFill>
          <a:blip r:embed="rId3"/>
          <a:srcRect/>
          <a:stretch>
            <a:fillRect/>
          </a:stretch>
        </p:blipFill>
        <p:spPr bwMode="auto">
          <a:xfrm>
            <a:off x="762000" y="1981201"/>
            <a:ext cx="5672137" cy="2576512"/>
          </a:xfrm>
          <a:prstGeom prst="rect">
            <a:avLst/>
          </a:prstGeom>
          <a:noFill/>
          <a:ln w="9525">
            <a:noFill/>
            <a:miter lim="800000"/>
            <a:headEnd/>
            <a:tailEnd/>
          </a:ln>
        </p:spPr>
      </p:pic>
      <p:sp>
        <p:nvSpPr>
          <p:cNvPr id="5" name="Rectangle 4"/>
          <p:cNvSpPr/>
          <p:nvPr/>
        </p:nvSpPr>
        <p:spPr>
          <a:xfrm>
            <a:off x="6434137" y="3825875"/>
            <a:ext cx="27432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Image  courtesy of Alal.com</a:t>
            </a: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smtClean="0"/>
              <a:t>Food safety should be a priority in every restaurant and even homes too. Meager food safety can cause adverse impact to customers and people in general. For this reason, good business planning is tied to a solid food safety procedure. A culture of food safety in any restaurant’s kitchen is key to serving the best food possible. The take home message for restaurants is that; start with food safety and you will end up with satisfied customers.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a:t>
            </a:r>
            <a:endParaRPr lang="en-US" dirty="0"/>
          </a:p>
        </p:txBody>
      </p:sp>
      <p:sp>
        <p:nvSpPr>
          <p:cNvPr id="3" name="Content Placeholder 2"/>
          <p:cNvSpPr>
            <a:spLocks noGrp="1"/>
          </p:cNvSpPr>
          <p:nvPr>
            <p:ph idx="1"/>
          </p:nvPr>
        </p:nvSpPr>
        <p:spPr/>
        <p:txBody>
          <a:bodyPr/>
          <a:lstStyle/>
          <a:p>
            <a:r>
              <a:rPr lang="en-US" dirty="0" smtClean="0"/>
              <a:t>Observing food safety in the restaurant and commercial kitchens can reduce cases of </a:t>
            </a:r>
            <a:r>
              <a:rPr lang="en-US" dirty="0" err="1" smtClean="0"/>
              <a:t>Foodborne</a:t>
            </a:r>
            <a:r>
              <a:rPr lang="en-US" dirty="0" smtClean="0"/>
              <a:t> illnesses.</a:t>
            </a:r>
          </a:p>
          <a:p>
            <a:r>
              <a:rPr lang="en-US" dirty="0" smtClean="0"/>
              <a:t>Food safety should come first in restaurants to enhance smooth business running and health of both the staff and customers.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5" name="Content Placeholder 4"/>
          <p:cNvSpPr>
            <a:spLocks noGrp="1"/>
          </p:cNvSpPr>
          <p:nvPr>
            <p:ph idx="1"/>
          </p:nvPr>
        </p:nvSpPr>
        <p:spPr/>
        <p:txBody>
          <a:bodyPr>
            <a:normAutofit/>
          </a:bodyPr>
          <a:lstStyle/>
          <a:p>
            <a:r>
              <a:rPr lang="en-US" dirty="0" smtClean="0"/>
              <a:t>Park, S. H., </a:t>
            </a:r>
            <a:r>
              <a:rPr lang="en-US" dirty="0" err="1" smtClean="0"/>
              <a:t>Kwak</a:t>
            </a:r>
            <a:r>
              <a:rPr lang="en-US" dirty="0" smtClean="0"/>
              <a:t>, T. K., &amp; Chang, H. J. (2010). Evaluation of the food safety training for food handlers in restaurant operations. </a:t>
            </a:r>
            <a:r>
              <a:rPr lang="en-US" i="1" dirty="0" smtClean="0"/>
              <a:t>Nutrition research and practice</a:t>
            </a:r>
            <a:r>
              <a:rPr lang="en-US" dirty="0" smtClean="0"/>
              <a:t>, </a:t>
            </a:r>
            <a:r>
              <a:rPr lang="en-US" i="1" dirty="0" smtClean="0"/>
              <a:t>4</a:t>
            </a:r>
            <a:r>
              <a:rPr lang="en-US" dirty="0" smtClean="0"/>
              <a:t>(1), 58-68.</a:t>
            </a:r>
          </a:p>
          <a:p>
            <a:r>
              <a:rPr lang="en-US" dirty="0" smtClean="0"/>
              <a:t>Brown, L. G., Le, B., Wong, M. R., </a:t>
            </a:r>
            <a:r>
              <a:rPr lang="en-US" dirty="0" err="1" smtClean="0"/>
              <a:t>Reimann</a:t>
            </a:r>
            <a:r>
              <a:rPr lang="en-US" dirty="0" smtClean="0"/>
              <a:t>, D., Nicholas, D., </a:t>
            </a:r>
            <a:r>
              <a:rPr lang="en-US" dirty="0" err="1" smtClean="0"/>
              <a:t>Faw</a:t>
            </a:r>
            <a:r>
              <a:rPr lang="en-US" dirty="0" smtClean="0"/>
              <a:t>, B., ... &amp; Selman, C. A. (2014). Restaurant manager and worker food safety certification and knowledge. </a:t>
            </a:r>
            <a:r>
              <a:rPr lang="en-US" i="1" dirty="0" err="1" smtClean="0"/>
              <a:t>Foodborne</a:t>
            </a:r>
            <a:r>
              <a:rPr lang="en-US" i="1" dirty="0" smtClean="0"/>
              <a:t> pathogens and disease</a:t>
            </a:r>
            <a:r>
              <a:rPr lang="en-US" dirty="0" smtClean="0"/>
              <a:t>, </a:t>
            </a:r>
            <a:r>
              <a:rPr lang="en-US" i="1" dirty="0" smtClean="0"/>
              <a:t>11</a:t>
            </a:r>
            <a:r>
              <a:rPr lang="en-US" dirty="0" smtClean="0"/>
              <a:t>(11), 835-843.</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389</TotalTime>
  <Words>1148</Words>
  <Application>Microsoft Office PowerPoint</Application>
  <PresentationFormat>On-screen Show (4:3)</PresentationFormat>
  <Paragraphs>124</Paragraphs>
  <Slides>16</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Book Antiqua</vt:lpstr>
      <vt:lpstr>Calibri</vt:lpstr>
      <vt:lpstr>Lucida Sans</vt:lpstr>
      <vt:lpstr>Wingdings</vt:lpstr>
      <vt:lpstr>Wingdings 2</vt:lpstr>
      <vt:lpstr>Wingdings 3</vt:lpstr>
      <vt:lpstr>Apex</vt:lpstr>
      <vt:lpstr>   FOOD SAFETY IN Arby’s fast food RESTAURANT IN Indiana and other commercial KITCHENs. </vt:lpstr>
      <vt:lpstr>INTRODUCTION </vt:lpstr>
      <vt:lpstr>Problem </vt:lpstr>
      <vt:lpstr>Problem Statement </vt:lpstr>
      <vt:lpstr>Purpose</vt:lpstr>
      <vt:lpstr>Scope </vt:lpstr>
      <vt:lpstr>Results </vt:lpstr>
      <vt:lpstr>Benefits of food safety</vt:lpstr>
      <vt:lpstr>FOOD SAFETY IN RESTAURANT KITCHEN</vt:lpstr>
      <vt:lpstr>FOOD SAFETY IN RESTAURANT KITCHEN</vt:lpstr>
      <vt:lpstr>FOOD SAFETY IN RESTAURANT KITCHEN</vt:lpstr>
      <vt:lpstr>FOOD SAFETY IN RESTAURANT KITCHEN</vt:lpstr>
      <vt:lpstr>FOOD SAFETY IN RESTAURANT KITCHEN</vt:lpstr>
      <vt:lpstr>Conclusion</vt:lpstr>
      <vt:lpstr>Recommendations </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Windows User</cp:lastModifiedBy>
  <cp:revision>111</cp:revision>
  <dcterms:created xsi:type="dcterms:W3CDTF">2018-04-23T20:46:35Z</dcterms:created>
  <dcterms:modified xsi:type="dcterms:W3CDTF">2018-04-25T17:57:24Z</dcterms:modified>
</cp:coreProperties>
</file>